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1" r:id="rId5"/>
    <p:sldId id="258" r:id="rId6"/>
    <p:sldId id="262" r:id="rId7"/>
    <p:sldId id="263" r:id="rId8"/>
    <p:sldId id="26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7" d="100"/>
          <a:sy n="77" d="100"/>
        </p:scale>
        <p:origin x="883"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A5569-A3AF-6345-AB09-6FE295FB7F2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6B2BE8E-F4DA-7841-9DB8-4782C5E510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F29739-BC9A-1349-82E8-E4209A15D4D4}"/>
              </a:ext>
            </a:extLst>
          </p:cNvPr>
          <p:cNvSpPr>
            <a:spLocks noGrp="1"/>
          </p:cNvSpPr>
          <p:nvPr>
            <p:ph type="dt" sz="half" idx="10"/>
          </p:nvPr>
        </p:nvSpPr>
        <p:spPr/>
        <p:txBody>
          <a:bodyPr/>
          <a:lstStyle/>
          <a:p>
            <a:fld id="{66C4399F-3A5A-D54E-B234-5D4848C2ECCA}" type="datetimeFigureOut">
              <a:rPr lang="en-US" smtClean="0"/>
              <a:t>3/25/20</a:t>
            </a:fld>
            <a:endParaRPr lang="en-US"/>
          </a:p>
        </p:txBody>
      </p:sp>
      <p:sp>
        <p:nvSpPr>
          <p:cNvPr id="5" name="Footer Placeholder 4">
            <a:extLst>
              <a:ext uri="{FF2B5EF4-FFF2-40B4-BE49-F238E27FC236}">
                <a16:creationId xmlns:a16="http://schemas.microsoft.com/office/drawing/2014/main" id="{6BAC72FB-ACA8-234E-86A6-64D1EA1A0D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8D4D23-2D7B-914E-A320-4FC8BA066075}"/>
              </a:ext>
            </a:extLst>
          </p:cNvPr>
          <p:cNvSpPr>
            <a:spLocks noGrp="1"/>
          </p:cNvSpPr>
          <p:nvPr>
            <p:ph type="sldNum" sz="quarter" idx="12"/>
          </p:nvPr>
        </p:nvSpPr>
        <p:spPr/>
        <p:txBody>
          <a:bodyPr/>
          <a:lstStyle/>
          <a:p>
            <a:fld id="{97826D7B-FF45-F24D-9D9B-EEFC3A66CEA6}" type="slidenum">
              <a:rPr lang="en-US" smtClean="0"/>
              <a:t>‹#›</a:t>
            </a:fld>
            <a:endParaRPr lang="en-US"/>
          </a:p>
        </p:txBody>
      </p:sp>
    </p:spTree>
    <p:extLst>
      <p:ext uri="{BB962C8B-B14F-4D97-AF65-F5344CB8AC3E}">
        <p14:creationId xmlns:p14="http://schemas.microsoft.com/office/powerpoint/2010/main" val="2433394916"/>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071E2-6C49-5C40-9F1C-10E14105F7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9B95C7-A785-C04E-BDB2-5BA351C372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93BA57-8DE4-0849-9F5E-7D0B64AD7B98}"/>
              </a:ext>
            </a:extLst>
          </p:cNvPr>
          <p:cNvSpPr>
            <a:spLocks noGrp="1"/>
          </p:cNvSpPr>
          <p:nvPr>
            <p:ph type="dt" sz="half" idx="10"/>
          </p:nvPr>
        </p:nvSpPr>
        <p:spPr/>
        <p:txBody>
          <a:bodyPr/>
          <a:lstStyle/>
          <a:p>
            <a:fld id="{66C4399F-3A5A-D54E-B234-5D4848C2ECCA}" type="datetimeFigureOut">
              <a:rPr lang="en-US" smtClean="0"/>
              <a:t>3/25/20</a:t>
            </a:fld>
            <a:endParaRPr lang="en-US"/>
          </a:p>
        </p:txBody>
      </p:sp>
      <p:sp>
        <p:nvSpPr>
          <p:cNvPr id="5" name="Footer Placeholder 4">
            <a:extLst>
              <a:ext uri="{FF2B5EF4-FFF2-40B4-BE49-F238E27FC236}">
                <a16:creationId xmlns:a16="http://schemas.microsoft.com/office/drawing/2014/main" id="{690CDEB8-9F85-7B46-B83C-DF5C6E1BEA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0B1DEA-993B-3344-85CE-DC188C8EAF46}"/>
              </a:ext>
            </a:extLst>
          </p:cNvPr>
          <p:cNvSpPr>
            <a:spLocks noGrp="1"/>
          </p:cNvSpPr>
          <p:nvPr>
            <p:ph type="sldNum" sz="quarter" idx="12"/>
          </p:nvPr>
        </p:nvSpPr>
        <p:spPr/>
        <p:txBody>
          <a:bodyPr/>
          <a:lstStyle/>
          <a:p>
            <a:fld id="{97826D7B-FF45-F24D-9D9B-EEFC3A66CEA6}" type="slidenum">
              <a:rPr lang="en-US" smtClean="0"/>
              <a:t>‹#›</a:t>
            </a:fld>
            <a:endParaRPr lang="en-US"/>
          </a:p>
        </p:txBody>
      </p:sp>
    </p:spTree>
    <p:extLst>
      <p:ext uri="{BB962C8B-B14F-4D97-AF65-F5344CB8AC3E}">
        <p14:creationId xmlns:p14="http://schemas.microsoft.com/office/powerpoint/2010/main" val="366371660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1B29B-F066-CE4D-A84E-98182BFB014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7FE2617-23BC-C64E-84EC-F7ED8A168C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B18371B-A179-F240-9D65-6B900B88BBFD}"/>
              </a:ext>
            </a:extLst>
          </p:cNvPr>
          <p:cNvSpPr>
            <a:spLocks noGrp="1"/>
          </p:cNvSpPr>
          <p:nvPr>
            <p:ph type="dt" sz="half" idx="10"/>
          </p:nvPr>
        </p:nvSpPr>
        <p:spPr/>
        <p:txBody>
          <a:bodyPr/>
          <a:lstStyle/>
          <a:p>
            <a:fld id="{66C4399F-3A5A-D54E-B234-5D4848C2ECCA}" type="datetimeFigureOut">
              <a:rPr lang="en-US" smtClean="0"/>
              <a:t>3/25/20</a:t>
            </a:fld>
            <a:endParaRPr lang="en-US"/>
          </a:p>
        </p:txBody>
      </p:sp>
      <p:sp>
        <p:nvSpPr>
          <p:cNvPr id="5" name="Footer Placeholder 4">
            <a:extLst>
              <a:ext uri="{FF2B5EF4-FFF2-40B4-BE49-F238E27FC236}">
                <a16:creationId xmlns:a16="http://schemas.microsoft.com/office/drawing/2014/main" id="{3898E8E1-0A3D-3A4A-BE58-E3E79B1082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906683-7798-BF4B-9FC5-E6B8219AEB9C}"/>
              </a:ext>
            </a:extLst>
          </p:cNvPr>
          <p:cNvSpPr>
            <a:spLocks noGrp="1"/>
          </p:cNvSpPr>
          <p:nvPr>
            <p:ph type="sldNum" sz="quarter" idx="12"/>
          </p:nvPr>
        </p:nvSpPr>
        <p:spPr/>
        <p:txBody>
          <a:bodyPr/>
          <a:lstStyle/>
          <a:p>
            <a:fld id="{97826D7B-FF45-F24D-9D9B-EEFC3A66CEA6}" type="slidenum">
              <a:rPr lang="en-US" smtClean="0"/>
              <a:t>‹#›</a:t>
            </a:fld>
            <a:endParaRPr lang="en-US"/>
          </a:p>
        </p:txBody>
      </p:sp>
    </p:spTree>
    <p:extLst>
      <p:ext uri="{BB962C8B-B14F-4D97-AF65-F5344CB8AC3E}">
        <p14:creationId xmlns:p14="http://schemas.microsoft.com/office/powerpoint/2010/main" val="2317242930"/>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3A82E-C105-FF4C-8687-0AEC0B3F54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2A02A0-1B48-9241-8D54-7C47180633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08D46D0-4A60-6F40-85BC-6577776634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3C73D9B-831F-2C41-B9D4-B2E47D4FA768}"/>
              </a:ext>
            </a:extLst>
          </p:cNvPr>
          <p:cNvSpPr>
            <a:spLocks noGrp="1"/>
          </p:cNvSpPr>
          <p:nvPr>
            <p:ph type="dt" sz="half" idx="10"/>
          </p:nvPr>
        </p:nvSpPr>
        <p:spPr/>
        <p:txBody>
          <a:bodyPr/>
          <a:lstStyle/>
          <a:p>
            <a:fld id="{66C4399F-3A5A-D54E-B234-5D4848C2ECCA}" type="datetimeFigureOut">
              <a:rPr lang="en-US" smtClean="0"/>
              <a:t>3/25/20</a:t>
            </a:fld>
            <a:endParaRPr lang="en-US"/>
          </a:p>
        </p:txBody>
      </p:sp>
      <p:sp>
        <p:nvSpPr>
          <p:cNvPr id="6" name="Footer Placeholder 5">
            <a:extLst>
              <a:ext uri="{FF2B5EF4-FFF2-40B4-BE49-F238E27FC236}">
                <a16:creationId xmlns:a16="http://schemas.microsoft.com/office/drawing/2014/main" id="{FF133C60-8BBD-4B4D-B2E7-0D52D09BF0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074B4D-AC53-2948-BEAA-61C1DD953E7F}"/>
              </a:ext>
            </a:extLst>
          </p:cNvPr>
          <p:cNvSpPr>
            <a:spLocks noGrp="1"/>
          </p:cNvSpPr>
          <p:nvPr>
            <p:ph type="sldNum" sz="quarter" idx="12"/>
          </p:nvPr>
        </p:nvSpPr>
        <p:spPr/>
        <p:txBody>
          <a:bodyPr/>
          <a:lstStyle/>
          <a:p>
            <a:fld id="{97826D7B-FF45-F24D-9D9B-EEFC3A66CEA6}" type="slidenum">
              <a:rPr lang="en-US" smtClean="0"/>
              <a:t>‹#›</a:t>
            </a:fld>
            <a:endParaRPr lang="en-US"/>
          </a:p>
        </p:txBody>
      </p:sp>
    </p:spTree>
    <p:extLst>
      <p:ext uri="{BB962C8B-B14F-4D97-AF65-F5344CB8AC3E}">
        <p14:creationId xmlns:p14="http://schemas.microsoft.com/office/powerpoint/2010/main" val="1640089747"/>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69229-012C-344B-8285-FE3D9CA7A22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C256EDC-8505-514A-AD9F-0584F05CF7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9D81219-10D1-6D41-977F-4CA3DF514EA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9E49CA7-03B5-E041-A3AC-EEB5C2364A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7C11656-C9BE-414D-89C1-A08A0FD62C9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12AE935-2256-9543-974A-64BA72CC33C9}"/>
              </a:ext>
            </a:extLst>
          </p:cNvPr>
          <p:cNvSpPr>
            <a:spLocks noGrp="1"/>
          </p:cNvSpPr>
          <p:nvPr>
            <p:ph type="dt" sz="half" idx="10"/>
          </p:nvPr>
        </p:nvSpPr>
        <p:spPr/>
        <p:txBody>
          <a:bodyPr/>
          <a:lstStyle/>
          <a:p>
            <a:fld id="{66C4399F-3A5A-D54E-B234-5D4848C2ECCA}" type="datetimeFigureOut">
              <a:rPr lang="en-US" smtClean="0"/>
              <a:t>3/25/20</a:t>
            </a:fld>
            <a:endParaRPr lang="en-US"/>
          </a:p>
        </p:txBody>
      </p:sp>
      <p:sp>
        <p:nvSpPr>
          <p:cNvPr id="8" name="Footer Placeholder 7">
            <a:extLst>
              <a:ext uri="{FF2B5EF4-FFF2-40B4-BE49-F238E27FC236}">
                <a16:creationId xmlns:a16="http://schemas.microsoft.com/office/drawing/2014/main" id="{8D151FBD-57B7-4045-9B73-EA8558E0D32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A2C88ED-C28A-394B-9E2C-CA4634E529A0}"/>
              </a:ext>
            </a:extLst>
          </p:cNvPr>
          <p:cNvSpPr>
            <a:spLocks noGrp="1"/>
          </p:cNvSpPr>
          <p:nvPr>
            <p:ph type="sldNum" sz="quarter" idx="12"/>
          </p:nvPr>
        </p:nvSpPr>
        <p:spPr/>
        <p:txBody>
          <a:bodyPr/>
          <a:lstStyle/>
          <a:p>
            <a:fld id="{97826D7B-FF45-F24D-9D9B-EEFC3A66CEA6}" type="slidenum">
              <a:rPr lang="en-US" smtClean="0"/>
              <a:t>‹#›</a:t>
            </a:fld>
            <a:endParaRPr lang="en-US"/>
          </a:p>
        </p:txBody>
      </p:sp>
    </p:spTree>
    <p:extLst>
      <p:ext uri="{BB962C8B-B14F-4D97-AF65-F5344CB8AC3E}">
        <p14:creationId xmlns:p14="http://schemas.microsoft.com/office/powerpoint/2010/main" val="2809206605"/>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CC2E-721D-6142-81F5-35168F60E3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F8D5823-5875-E643-82AD-253C90AFF0E8}"/>
              </a:ext>
            </a:extLst>
          </p:cNvPr>
          <p:cNvSpPr>
            <a:spLocks noGrp="1"/>
          </p:cNvSpPr>
          <p:nvPr>
            <p:ph type="dt" sz="half" idx="10"/>
          </p:nvPr>
        </p:nvSpPr>
        <p:spPr/>
        <p:txBody>
          <a:bodyPr/>
          <a:lstStyle/>
          <a:p>
            <a:fld id="{66C4399F-3A5A-D54E-B234-5D4848C2ECCA}" type="datetimeFigureOut">
              <a:rPr lang="en-US" smtClean="0"/>
              <a:t>3/25/20</a:t>
            </a:fld>
            <a:endParaRPr lang="en-US"/>
          </a:p>
        </p:txBody>
      </p:sp>
      <p:sp>
        <p:nvSpPr>
          <p:cNvPr id="4" name="Footer Placeholder 3">
            <a:extLst>
              <a:ext uri="{FF2B5EF4-FFF2-40B4-BE49-F238E27FC236}">
                <a16:creationId xmlns:a16="http://schemas.microsoft.com/office/drawing/2014/main" id="{7B7E9E59-5EE1-0C41-8571-73479F7CC6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0703B7A-2323-FB4B-AD33-E1B15260B0C0}"/>
              </a:ext>
            </a:extLst>
          </p:cNvPr>
          <p:cNvSpPr>
            <a:spLocks noGrp="1"/>
          </p:cNvSpPr>
          <p:nvPr>
            <p:ph type="sldNum" sz="quarter" idx="12"/>
          </p:nvPr>
        </p:nvSpPr>
        <p:spPr/>
        <p:txBody>
          <a:bodyPr/>
          <a:lstStyle/>
          <a:p>
            <a:fld id="{97826D7B-FF45-F24D-9D9B-EEFC3A66CEA6}" type="slidenum">
              <a:rPr lang="en-US" smtClean="0"/>
              <a:t>‹#›</a:t>
            </a:fld>
            <a:endParaRPr lang="en-US"/>
          </a:p>
        </p:txBody>
      </p:sp>
    </p:spTree>
    <p:extLst>
      <p:ext uri="{BB962C8B-B14F-4D97-AF65-F5344CB8AC3E}">
        <p14:creationId xmlns:p14="http://schemas.microsoft.com/office/powerpoint/2010/main" val="2415089970"/>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3654CB-A42E-8A4B-B174-457497286E81}"/>
              </a:ext>
            </a:extLst>
          </p:cNvPr>
          <p:cNvSpPr>
            <a:spLocks noGrp="1"/>
          </p:cNvSpPr>
          <p:nvPr>
            <p:ph type="dt" sz="half" idx="10"/>
          </p:nvPr>
        </p:nvSpPr>
        <p:spPr/>
        <p:txBody>
          <a:bodyPr/>
          <a:lstStyle/>
          <a:p>
            <a:fld id="{66C4399F-3A5A-D54E-B234-5D4848C2ECCA}" type="datetimeFigureOut">
              <a:rPr lang="en-US" smtClean="0"/>
              <a:t>3/25/20</a:t>
            </a:fld>
            <a:endParaRPr lang="en-US"/>
          </a:p>
        </p:txBody>
      </p:sp>
      <p:sp>
        <p:nvSpPr>
          <p:cNvPr id="3" name="Footer Placeholder 2">
            <a:extLst>
              <a:ext uri="{FF2B5EF4-FFF2-40B4-BE49-F238E27FC236}">
                <a16:creationId xmlns:a16="http://schemas.microsoft.com/office/drawing/2014/main" id="{1E0B9BB6-EC30-3E45-8725-7C855C2A242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FEDB15F-E18F-374A-85C5-D7DBE37B0DA6}"/>
              </a:ext>
            </a:extLst>
          </p:cNvPr>
          <p:cNvSpPr>
            <a:spLocks noGrp="1"/>
          </p:cNvSpPr>
          <p:nvPr>
            <p:ph type="sldNum" sz="quarter" idx="12"/>
          </p:nvPr>
        </p:nvSpPr>
        <p:spPr/>
        <p:txBody>
          <a:bodyPr/>
          <a:lstStyle/>
          <a:p>
            <a:fld id="{97826D7B-FF45-F24D-9D9B-EEFC3A66CEA6}" type="slidenum">
              <a:rPr lang="en-US" smtClean="0"/>
              <a:t>‹#›</a:t>
            </a:fld>
            <a:endParaRPr lang="en-US"/>
          </a:p>
        </p:txBody>
      </p:sp>
    </p:spTree>
    <p:extLst>
      <p:ext uri="{BB962C8B-B14F-4D97-AF65-F5344CB8AC3E}">
        <p14:creationId xmlns:p14="http://schemas.microsoft.com/office/powerpoint/2010/main" val="1556454667"/>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22D5B-8BC6-A44B-9A9D-D80374430B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F93C72A-F4E7-8F49-9AA2-0CFD92D170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9B3430B-22EE-2A4E-9A75-6543891FD2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DBD5FA-D351-7F40-9977-DCC9101C61C6}"/>
              </a:ext>
            </a:extLst>
          </p:cNvPr>
          <p:cNvSpPr>
            <a:spLocks noGrp="1"/>
          </p:cNvSpPr>
          <p:nvPr>
            <p:ph type="dt" sz="half" idx="10"/>
          </p:nvPr>
        </p:nvSpPr>
        <p:spPr/>
        <p:txBody>
          <a:bodyPr/>
          <a:lstStyle/>
          <a:p>
            <a:fld id="{66C4399F-3A5A-D54E-B234-5D4848C2ECCA}" type="datetimeFigureOut">
              <a:rPr lang="en-US" smtClean="0"/>
              <a:t>3/25/20</a:t>
            </a:fld>
            <a:endParaRPr lang="en-US"/>
          </a:p>
        </p:txBody>
      </p:sp>
      <p:sp>
        <p:nvSpPr>
          <p:cNvPr id="6" name="Footer Placeholder 5">
            <a:extLst>
              <a:ext uri="{FF2B5EF4-FFF2-40B4-BE49-F238E27FC236}">
                <a16:creationId xmlns:a16="http://schemas.microsoft.com/office/drawing/2014/main" id="{28380F92-CB74-DA45-8660-560C5607C0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41408B-A03E-AD4A-A225-5ABFDC66420E}"/>
              </a:ext>
            </a:extLst>
          </p:cNvPr>
          <p:cNvSpPr>
            <a:spLocks noGrp="1"/>
          </p:cNvSpPr>
          <p:nvPr>
            <p:ph type="sldNum" sz="quarter" idx="12"/>
          </p:nvPr>
        </p:nvSpPr>
        <p:spPr/>
        <p:txBody>
          <a:bodyPr/>
          <a:lstStyle/>
          <a:p>
            <a:fld id="{97826D7B-FF45-F24D-9D9B-EEFC3A66CEA6}" type="slidenum">
              <a:rPr lang="en-US" smtClean="0"/>
              <a:t>‹#›</a:t>
            </a:fld>
            <a:endParaRPr lang="en-US"/>
          </a:p>
        </p:txBody>
      </p:sp>
    </p:spTree>
    <p:extLst>
      <p:ext uri="{BB962C8B-B14F-4D97-AF65-F5344CB8AC3E}">
        <p14:creationId xmlns:p14="http://schemas.microsoft.com/office/powerpoint/2010/main" val="1912803157"/>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968F1-6CD9-3C47-93D0-40EF8C810A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699249-5449-044D-93AE-6D86EF68268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DB3906E-5BA2-0546-891D-5DCA74F561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A6B096-83A0-D546-9FD1-F2126161DF2C}"/>
              </a:ext>
            </a:extLst>
          </p:cNvPr>
          <p:cNvSpPr>
            <a:spLocks noGrp="1"/>
          </p:cNvSpPr>
          <p:nvPr>
            <p:ph type="dt" sz="half" idx="10"/>
          </p:nvPr>
        </p:nvSpPr>
        <p:spPr/>
        <p:txBody>
          <a:bodyPr/>
          <a:lstStyle/>
          <a:p>
            <a:fld id="{66C4399F-3A5A-D54E-B234-5D4848C2ECCA}" type="datetimeFigureOut">
              <a:rPr lang="en-US" smtClean="0"/>
              <a:t>3/25/20</a:t>
            </a:fld>
            <a:endParaRPr lang="en-US"/>
          </a:p>
        </p:txBody>
      </p:sp>
      <p:sp>
        <p:nvSpPr>
          <p:cNvPr id="6" name="Footer Placeholder 5">
            <a:extLst>
              <a:ext uri="{FF2B5EF4-FFF2-40B4-BE49-F238E27FC236}">
                <a16:creationId xmlns:a16="http://schemas.microsoft.com/office/drawing/2014/main" id="{59102A3B-8EB1-9B45-A408-0B091A9998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BB30FC-88D9-4045-BBD5-5C1447E95CBD}"/>
              </a:ext>
            </a:extLst>
          </p:cNvPr>
          <p:cNvSpPr>
            <a:spLocks noGrp="1"/>
          </p:cNvSpPr>
          <p:nvPr>
            <p:ph type="sldNum" sz="quarter" idx="12"/>
          </p:nvPr>
        </p:nvSpPr>
        <p:spPr/>
        <p:txBody>
          <a:bodyPr/>
          <a:lstStyle/>
          <a:p>
            <a:fld id="{97826D7B-FF45-F24D-9D9B-EEFC3A66CEA6}" type="slidenum">
              <a:rPr lang="en-US" smtClean="0"/>
              <a:t>‹#›</a:t>
            </a:fld>
            <a:endParaRPr lang="en-US"/>
          </a:p>
        </p:txBody>
      </p:sp>
    </p:spTree>
    <p:extLst>
      <p:ext uri="{BB962C8B-B14F-4D97-AF65-F5344CB8AC3E}">
        <p14:creationId xmlns:p14="http://schemas.microsoft.com/office/powerpoint/2010/main" val="3944695706"/>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09B1A-8C80-9543-A934-485AF0B7841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ED4EC90-063C-724E-933B-C50603A957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5F3AAE-AB85-A24B-B114-C0E2685371F1}"/>
              </a:ext>
            </a:extLst>
          </p:cNvPr>
          <p:cNvSpPr>
            <a:spLocks noGrp="1"/>
          </p:cNvSpPr>
          <p:nvPr>
            <p:ph type="dt" sz="half" idx="10"/>
          </p:nvPr>
        </p:nvSpPr>
        <p:spPr/>
        <p:txBody>
          <a:bodyPr/>
          <a:lstStyle/>
          <a:p>
            <a:fld id="{66C4399F-3A5A-D54E-B234-5D4848C2ECCA}" type="datetimeFigureOut">
              <a:rPr lang="en-US" smtClean="0"/>
              <a:t>3/25/20</a:t>
            </a:fld>
            <a:endParaRPr lang="en-US"/>
          </a:p>
        </p:txBody>
      </p:sp>
      <p:sp>
        <p:nvSpPr>
          <p:cNvPr id="5" name="Footer Placeholder 4">
            <a:extLst>
              <a:ext uri="{FF2B5EF4-FFF2-40B4-BE49-F238E27FC236}">
                <a16:creationId xmlns:a16="http://schemas.microsoft.com/office/drawing/2014/main" id="{9B04A588-114B-3B4F-8041-835106DC9C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8FBBC0-C229-1248-A4D5-DE7C60D4CC55}"/>
              </a:ext>
            </a:extLst>
          </p:cNvPr>
          <p:cNvSpPr>
            <a:spLocks noGrp="1"/>
          </p:cNvSpPr>
          <p:nvPr>
            <p:ph type="sldNum" sz="quarter" idx="12"/>
          </p:nvPr>
        </p:nvSpPr>
        <p:spPr/>
        <p:txBody>
          <a:bodyPr/>
          <a:lstStyle/>
          <a:p>
            <a:fld id="{97826D7B-FF45-F24D-9D9B-EEFC3A66CEA6}" type="slidenum">
              <a:rPr lang="en-US" smtClean="0"/>
              <a:t>‹#›</a:t>
            </a:fld>
            <a:endParaRPr lang="en-US"/>
          </a:p>
        </p:txBody>
      </p:sp>
    </p:spTree>
    <p:extLst>
      <p:ext uri="{BB962C8B-B14F-4D97-AF65-F5344CB8AC3E}">
        <p14:creationId xmlns:p14="http://schemas.microsoft.com/office/powerpoint/2010/main" val="4184205540"/>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00497A5-7A9F-0D45-9D93-92A155400E6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CDCC54-A664-3F42-B401-F4584DF10D8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7EA23-913E-4142-A68D-D54E1FB9D3AF}"/>
              </a:ext>
            </a:extLst>
          </p:cNvPr>
          <p:cNvSpPr>
            <a:spLocks noGrp="1"/>
          </p:cNvSpPr>
          <p:nvPr>
            <p:ph type="dt" sz="half" idx="10"/>
          </p:nvPr>
        </p:nvSpPr>
        <p:spPr/>
        <p:txBody>
          <a:bodyPr/>
          <a:lstStyle/>
          <a:p>
            <a:fld id="{66C4399F-3A5A-D54E-B234-5D4848C2ECCA}" type="datetimeFigureOut">
              <a:rPr lang="en-US" smtClean="0"/>
              <a:t>3/25/20</a:t>
            </a:fld>
            <a:endParaRPr lang="en-US"/>
          </a:p>
        </p:txBody>
      </p:sp>
      <p:sp>
        <p:nvSpPr>
          <p:cNvPr id="5" name="Footer Placeholder 4">
            <a:extLst>
              <a:ext uri="{FF2B5EF4-FFF2-40B4-BE49-F238E27FC236}">
                <a16:creationId xmlns:a16="http://schemas.microsoft.com/office/drawing/2014/main" id="{09F3987D-D21C-3643-9430-2DCE3731CF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378AF4-E15A-EC4C-8D00-44E2514DFAC5}"/>
              </a:ext>
            </a:extLst>
          </p:cNvPr>
          <p:cNvSpPr>
            <a:spLocks noGrp="1"/>
          </p:cNvSpPr>
          <p:nvPr>
            <p:ph type="sldNum" sz="quarter" idx="12"/>
          </p:nvPr>
        </p:nvSpPr>
        <p:spPr/>
        <p:txBody>
          <a:bodyPr/>
          <a:lstStyle/>
          <a:p>
            <a:fld id="{97826D7B-FF45-F24D-9D9B-EEFC3A66CEA6}" type="slidenum">
              <a:rPr lang="en-US" smtClean="0"/>
              <a:t>‹#›</a:t>
            </a:fld>
            <a:endParaRPr lang="en-US"/>
          </a:p>
        </p:txBody>
      </p:sp>
    </p:spTree>
    <p:extLst>
      <p:ext uri="{BB962C8B-B14F-4D97-AF65-F5344CB8AC3E}">
        <p14:creationId xmlns:p14="http://schemas.microsoft.com/office/powerpoint/2010/main" val="2668088868"/>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023CF2-5A1B-314C-84E4-AB560D2C0F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FC34694-8486-2044-950F-2306D8372C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FDF7FC-BACD-B14C-9DDF-D06851253E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C4399F-3A5A-D54E-B234-5D4848C2ECCA}" type="datetimeFigureOut">
              <a:rPr lang="en-US" smtClean="0"/>
              <a:t>3/25/20</a:t>
            </a:fld>
            <a:endParaRPr lang="en-US"/>
          </a:p>
        </p:txBody>
      </p:sp>
      <p:sp>
        <p:nvSpPr>
          <p:cNvPr id="5" name="Footer Placeholder 4">
            <a:extLst>
              <a:ext uri="{FF2B5EF4-FFF2-40B4-BE49-F238E27FC236}">
                <a16:creationId xmlns:a16="http://schemas.microsoft.com/office/drawing/2014/main" id="{7FAD587A-B332-F540-873F-CCD7249245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B60F187-97E8-424C-BF8F-97A79BC3F8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826D7B-FF45-F24D-9D9B-EEFC3A66CEA6}" type="slidenum">
              <a:rPr lang="en-US" smtClean="0"/>
              <a:t>‹#›</a:t>
            </a:fld>
            <a:endParaRPr lang="en-US"/>
          </a:p>
        </p:txBody>
      </p:sp>
    </p:spTree>
    <p:extLst>
      <p:ext uri="{BB962C8B-B14F-4D97-AF65-F5344CB8AC3E}">
        <p14:creationId xmlns:p14="http://schemas.microsoft.com/office/powerpoint/2010/main" val="15957191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A47ED930-9A07-CB4C-8896-213E867E6BD9}"/>
              </a:ext>
            </a:extLst>
          </p:cNvPr>
          <p:cNvPicPr>
            <a:picLocks noChangeAspect="1"/>
          </p:cNvPicPr>
          <p:nvPr/>
        </p:nvPicPr>
        <p:blipFill rotWithShape="1">
          <a:blip r:embed="rId2">
            <a:extLst>
              <a:ext uri="{28A0092B-C50C-407E-A947-70E740481C1C}">
                <a14:useLocalDpi xmlns:a14="http://schemas.microsoft.com/office/drawing/2010/main" val="0"/>
              </a:ext>
            </a:extLst>
          </a:blip>
          <a:srcRect b="10000"/>
          <a:stretch/>
        </p:blipFill>
        <p:spPr>
          <a:xfrm>
            <a:off x="20" y="10"/>
            <a:ext cx="12191980" cy="6857990"/>
          </a:xfrm>
          <a:prstGeom prst="rect">
            <a:avLst/>
          </a:prstGeom>
        </p:spPr>
      </p:pic>
      <p:sp>
        <p:nvSpPr>
          <p:cNvPr id="9"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9A50115B-D2B2-454A-9C7D-2BD920A06CDA}"/>
              </a:ext>
            </a:extLst>
          </p:cNvPr>
          <p:cNvSpPr>
            <a:spLocks noGrp="1"/>
          </p:cNvSpPr>
          <p:nvPr>
            <p:ph type="ctrTitle"/>
          </p:nvPr>
        </p:nvSpPr>
        <p:spPr>
          <a:xfrm>
            <a:off x="8022020" y="2923709"/>
            <a:ext cx="3852041" cy="1834056"/>
          </a:xfrm>
        </p:spPr>
        <p:txBody>
          <a:bodyPr>
            <a:normAutofit/>
          </a:bodyPr>
          <a:lstStyle/>
          <a:p>
            <a:r>
              <a:rPr lang="en-US" sz="4000" dirty="0"/>
              <a:t>The Lord’s Response to The Church in </a:t>
            </a:r>
            <a:r>
              <a:rPr lang="en-US" sz="4000" i="1" dirty="0">
                <a:ln w="0"/>
                <a:effectLst>
                  <a:outerShdw blurRad="38100" dist="19050" dir="2700000" algn="tl" rotWithShape="0">
                    <a:schemeClr val="dk1">
                      <a:alpha val="40000"/>
                    </a:schemeClr>
                  </a:outerShdw>
                </a:effectLst>
                <a:latin typeface="Bradley Hand ITC" panose="020F0502020204030204" pitchFamily="34" charset="0"/>
                <a:ea typeface="BatangChe" panose="02000300000000000000" pitchFamily="2" charset="-127"/>
              </a:rPr>
              <a:t>Sardis</a:t>
            </a:r>
            <a:endParaRPr lang="en-US" sz="4000" b="1" i="1" dirty="0">
              <a:latin typeface="Bradley Hand ITC" panose="020F0502020204030204" pitchFamily="34" charset="0"/>
              <a:ea typeface="BatangChe" panose="02000300000000000000" pitchFamily="2" charset="-127"/>
            </a:endParaRPr>
          </a:p>
        </p:txBody>
      </p:sp>
      <p:sp>
        <p:nvSpPr>
          <p:cNvPr id="3" name="Subtitle 2">
            <a:extLst>
              <a:ext uri="{FF2B5EF4-FFF2-40B4-BE49-F238E27FC236}">
                <a16:creationId xmlns:a16="http://schemas.microsoft.com/office/drawing/2014/main" id="{4AC902D3-6E2F-CD45-A44B-5E3002025010}"/>
              </a:ext>
            </a:extLst>
          </p:cNvPr>
          <p:cNvSpPr>
            <a:spLocks noGrp="1"/>
          </p:cNvSpPr>
          <p:nvPr>
            <p:ph type="subTitle" idx="1"/>
          </p:nvPr>
        </p:nvSpPr>
        <p:spPr>
          <a:xfrm>
            <a:off x="7782910" y="5242674"/>
            <a:ext cx="4330262" cy="1262199"/>
          </a:xfrm>
        </p:spPr>
        <p:txBody>
          <a:bodyPr>
            <a:normAutofit/>
          </a:bodyPr>
          <a:lstStyle/>
          <a:p>
            <a:r>
              <a:rPr lang="en-US" sz="2000" i="1" dirty="0"/>
              <a:t>Min. Byron Johnson</a:t>
            </a:r>
          </a:p>
          <a:p>
            <a:r>
              <a:rPr lang="en-US" sz="2000" i="1" dirty="0"/>
              <a:t>Progressive Baptist Church </a:t>
            </a:r>
          </a:p>
          <a:p>
            <a:r>
              <a:rPr lang="en-US" sz="2000" i="1" dirty="0"/>
              <a:t>03.25.2020</a:t>
            </a:r>
          </a:p>
          <a:p>
            <a:endParaRPr lang="en-US" sz="2000" dirty="0"/>
          </a:p>
        </p:txBody>
      </p:sp>
      <p:cxnSp>
        <p:nvCxnSpPr>
          <p:cNvPr id="11" name="Straight Connector 10">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1209000"/>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13E7C-8EF4-FC4C-A28B-B68866190403}"/>
              </a:ext>
            </a:extLst>
          </p:cNvPr>
          <p:cNvSpPr>
            <a:spLocks noGrp="1"/>
          </p:cNvSpPr>
          <p:nvPr>
            <p:ph type="title"/>
          </p:nvPr>
        </p:nvSpPr>
        <p:spPr/>
        <p:txBody>
          <a:bodyPr/>
          <a:lstStyle/>
          <a:p>
            <a:pPr algn="ctr"/>
            <a:r>
              <a:rPr lang="en-US" dirty="0"/>
              <a:t>REVELATION 3:1-6</a:t>
            </a:r>
          </a:p>
        </p:txBody>
      </p:sp>
      <p:sp>
        <p:nvSpPr>
          <p:cNvPr id="3" name="Content Placeholder 2">
            <a:extLst>
              <a:ext uri="{FF2B5EF4-FFF2-40B4-BE49-F238E27FC236}">
                <a16:creationId xmlns:a16="http://schemas.microsoft.com/office/drawing/2014/main" id="{20457339-4B4C-4848-B28B-9043DD437040}"/>
              </a:ext>
            </a:extLst>
          </p:cNvPr>
          <p:cNvSpPr>
            <a:spLocks noGrp="1"/>
          </p:cNvSpPr>
          <p:nvPr>
            <p:ph idx="1"/>
          </p:nvPr>
        </p:nvSpPr>
        <p:spPr/>
        <p:txBody>
          <a:bodyPr/>
          <a:lstStyle/>
          <a:p>
            <a:pPr marL="0" indent="0" algn="ctr">
              <a:buNone/>
            </a:pPr>
            <a:r>
              <a:rPr lang="en-US" b="1" dirty="0">
                <a:latin typeface="BatangChe" panose="02030609000101010101" pitchFamily="49" charset="-127"/>
                <a:ea typeface="BatangChe" panose="02030609000101010101" pitchFamily="49" charset="-127"/>
              </a:rPr>
              <a:t>“To the angel of the church in Sardis write:These are the words of him who holds the seven spirits of God and the seven stars. I know your deeds; you have a reputation of being alive, but you are dead. Wake up! Strengthen what remains and is about to die, for I have found your deeds unfinished in the sight of my God. Remember, therefore, what you have received and heard; hold it fast, and repent. But if you do not wake up, I will come like a thief, and you will not know at what time I will come to you.</a:t>
            </a:r>
          </a:p>
        </p:txBody>
      </p:sp>
    </p:spTree>
    <p:extLst>
      <p:ext uri="{BB962C8B-B14F-4D97-AF65-F5344CB8AC3E}">
        <p14:creationId xmlns:p14="http://schemas.microsoft.com/office/powerpoint/2010/main" val="1606935696"/>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13E7C-8EF4-FC4C-A28B-B68866190403}"/>
              </a:ext>
            </a:extLst>
          </p:cNvPr>
          <p:cNvSpPr>
            <a:spLocks noGrp="1"/>
          </p:cNvSpPr>
          <p:nvPr>
            <p:ph type="title"/>
          </p:nvPr>
        </p:nvSpPr>
        <p:spPr/>
        <p:txBody>
          <a:bodyPr/>
          <a:lstStyle/>
          <a:p>
            <a:pPr algn="ctr"/>
            <a:r>
              <a:rPr lang="en-US" dirty="0"/>
              <a:t>REVELATION 3:1-6</a:t>
            </a:r>
          </a:p>
        </p:txBody>
      </p:sp>
      <p:sp>
        <p:nvSpPr>
          <p:cNvPr id="3" name="Content Placeholder 2">
            <a:extLst>
              <a:ext uri="{FF2B5EF4-FFF2-40B4-BE49-F238E27FC236}">
                <a16:creationId xmlns:a16="http://schemas.microsoft.com/office/drawing/2014/main" id="{20457339-4B4C-4848-B28B-9043DD437040}"/>
              </a:ext>
            </a:extLst>
          </p:cNvPr>
          <p:cNvSpPr>
            <a:spLocks noGrp="1"/>
          </p:cNvSpPr>
          <p:nvPr>
            <p:ph idx="1"/>
          </p:nvPr>
        </p:nvSpPr>
        <p:spPr/>
        <p:txBody>
          <a:bodyPr/>
          <a:lstStyle/>
          <a:p>
            <a:pPr marL="0" indent="0" algn="ctr">
              <a:buNone/>
            </a:pPr>
            <a:endParaRPr lang="en-US" b="1" dirty="0">
              <a:latin typeface="BatangChe" panose="02030609000101010101" pitchFamily="49" charset="-127"/>
              <a:ea typeface="BatangChe" panose="02030609000101010101" pitchFamily="49" charset="-127"/>
            </a:endParaRPr>
          </a:p>
          <a:p>
            <a:pPr marL="0" indent="0" algn="ctr">
              <a:buNone/>
            </a:pPr>
            <a:r>
              <a:rPr lang="en-US" b="1" dirty="0">
                <a:latin typeface="BatangChe" panose="02030609000101010101" pitchFamily="49" charset="-127"/>
                <a:ea typeface="BatangChe" panose="02030609000101010101" pitchFamily="49" charset="-127"/>
              </a:rPr>
              <a:t>Yet you have a few people in Sardis who have not soiled their clothes. They will walk with me, dressed in white, for they are worthy. The one who is victorious will, like them, be dressed in white. I will never blot out the name of that person from the book of life, but will acknowledge that name before my Father and his angels. Whoever has ears, let them hear what the Spirit says to the churches.</a:t>
            </a:r>
          </a:p>
        </p:txBody>
      </p:sp>
    </p:spTree>
    <p:extLst>
      <p:ext uri="{BB962C8B-B14F-4D97-AF65-F5344CB8AC3E}">
        <p14:creationId xmlns:p14="http://schemas.microsoft.com/office/powerpoint/2010/main" val="4261034568"/>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3459035A-360A-9E45-99FE-3C7BF9A44AD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1765"/>
          <a:stretch/>
        </p:blipFill>
        <p:spPr>
          <a:xfrm>
            <a:off x="20" y="0"/>
            <a:ext cx="12191980" cy="6857990"/>
          </a:xfrm>
          <a:prstGeom prst="rect">
            <a:avLst/>
          </a:prstGeom>
        </p:spPr>
      </p:pic>
      <p:sp>
        <p:nvSpPr>
          <p:cNvPr id="9" name="Title 1">
            <a:extLst>
              <a:ext uri="{FF2B5EF4-FFF2-40B4-BE49-F238E27FC236}">
                <a16:creationId xmlns:a16="http://schemas.microsoft.com/office/drawing/2014/main" id="{236D53F0-63AA-B24C-A0AF-A00C74B43EF6}"/>
              </a:ext>
            </a:extLst>
          </p:cNvPr>
          <p:cNvSpPr txBox="1">
            <a:spLocks/>
          </p:cNvSpPr>
          <p:nvPr/>
        </p:nvSpPr>
        <p:spPr>
          <a:xfrm>
            <a:off x="2349231" y="18539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solidFill>
                  <a:schemeClr val="bg1"/>
                </a:solidFill>
              </a:rPr>
              <a:t>The Purpose</a:t>
            </a:r>
            <a:endParaRPr lang="en-US" dirty="0">
              <a:solidFill>
                <a:schemeClr val="bg1"/>
              </a:solidFill>
            </a:endParaRPr>
          </a:p>
        </p:txBody>
      </p:sp>
      <p:sp>
        <p:nvSpPr>
          <p:cNvPr id="13" name="Content Placeholder 2">
            <a:extLst>
              <a:ext uri="{FF2B5EF4-FFF2-40B4-BE49-F238E27FC236}">
                <a16:creationId xmlns:a16="http://schemas.microsoft.com/office/drawing/2014/main" id="{D193F6EE-4D37-E545-A452-A96B5AEDB941}"/>
              </a:ext>
            </a:extLst>
          </p:cNvPr>
          <p:cNvSpPr txBox="1">
            <a:spLocks/>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b="1" dirty="0">
              <a:solidFill>
                <a:schemeClr val="bg1"/>
              </a:solidFill>
              <a:latin typeface="BatangChe" panose="02030609000101010101" pitchFamily="49" charset="-127"/>
              <a:ea typeface="BatangChe" panose="02030609000101010101" pitchFamily="49" charset="-127"/>
            </a:endParaRPr>
          </a:p>
        </p:txBody>
      </p:sp>
      <p:sp>
        <p:nvSpPr>
          <p:cNvPr id="3" name="TextBox 2">
            <a:extLst>
              <a:ext uri="{FF2B5EF4-FFF2-40B4-BE49-F238E27FC236}">
                <a16:creationId xmlns:a16="http://schemas.microsoft.com/office/drawing/2014/main" id="{D3778560-30C4-4FCD-B48D-E762198FF263}"/>
              </a:ext>
            </a:extLst>
          </p:cNvPr>
          <p:cNvSpPr txBox="1"/>
          <p:nvPr/>
        </p:nvSpPr>
        <p:spPr>
          <a:xfrm>
            <a:off x="3146705" y="1095686"/>
            <a:ext cx="8920652" cy="5262979"/>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US" sz="2600" dirty="0">
                <a:solidFill>
                  <a:schemeClr val="bg1"/>
                </a:solidFill>
                <a:latin typeface="Bahnschrift Condensed" panose="020B0502040204020203" pitchFamily="34" charset="0"/>
              </a:rPr>
              <a:t>John the evangelist is exiled to the Island or Patmos after being persecuted.</a:t>
            </a:r>
          </a:p>
          <a:p>
            <a:pPr marL="285750" indent="-285750">
              <a:spcBef>
                <a:spcPts val="600"/>
              </a:spcBef>
              <a:spcAft>
                <a:spcPts val="600"/>
              </a:spcAft>
              <a:buFont typeface="Arial" panose="020B0604020202020204" pitchFamily="34" charset="0"/>
              <a:buChar char="•"/>
            </a:pPr>
            <a:r>
              <a:rPr lang="en-US" sz="2600" dirty="0">
                <a:solidFill>
                  <a:schemeClr val="bg1"/>
                </a:solidFill>
                <a:latin typeface="Bahnschrift Condensed" panose="020B0502040204020203" pitchFamily="34" charset="0"/>
              </a:rPr>
              <a:t>Jesus reveals messages to John to write and send to the seven churches/Christian communities that each have differently evolved in the western civilization, not specifically to church buildings.</a:t>
            </a:r>
          </a:p>
          <a:p>
            <a:pPr marL="285750" indent="-285750">
              <a:spcBef>
                <a:spcPts val="600"/>
              </a:spcBef>
              <a:spcAft>
                <a:spcPts val="600"/>
              </a:spcAft>
              <a:buFont typeface="Arial" panose="020B0604020202020204" pitchFamily="34" charset="0"/>
              <a:buChar char="•"/>
            </a:pPr>
            <a:r>
              <a:rPr lang="en-US" sz="2600" dirty="0">
                <a:solidFill>
                  <a:schemeClr val="bg1"/>
                </a:solidFill>
                <a:latin typeface="Bahnschrift Condensed" panose="020B0502040204020203" pitchFamily="34" charset="0"/>
              </a:rPr>
              <a:t>Jesus addresses “the angel” of the church. The assigned angel/messenger/possible leader of the church/community.</a:t>
            </a:r>
          </a:p>
          <a:p>
            <a:pPr marL="285750" indent="-285750">
              <a:spcBef>
                <a:spcPts val="600"/>
              </a:spcBef>
              <a:spcAft>
                <a:spcPts val="600"/>
              </a:spcAft>
              <a:buFont typeface="Arial" panose="020B0604020202020204" pitchFamily="34" charset="0"/>
              <a:buChar char="•"/>
            </a:pPr>
            <a:r>
              <a:rPr lang="en-US" sz="2600" dirty="0">
                <a:solidFill>
                  <a:schemeClr val="bg1"/>
                </a:solidFill>
                <a:latin typeface="Bahnschrift Condensed" panose="020B0502040204020203" pitchFamily="34" charset="0"/>
              </a:rPr>
              <a:t>Jesus is specific to the needs/issues of each community.</a:t>
            </a:r>
          </a:p>
          <a:p>
            <a:pPr marL="285750" indent="-285750">
              <a:spcBef>
                <a:spcPts val="600"/>
              </a:spcBef>
              <a:spcAft>
                <a:spcPts val="600"/>
              </a:spcAft>
              <a:buFont typeface="Arial" panose="020B0604020202020204" pitchFamily="34" charset="0"/>
              <a:buChar char="•"/>
            </a:pPr>
            <a:r>
              <a:rPr lang="en-US" sz="2600" dirty="0">
                <a:solidFill>
                  <a:schemeClr val="bg1"/>
                </a:solidFill>
                <a:latin typeface="Bahnschrift Condensed" panose="020B0502040204020203" pitchFamily="34" charset="0"/>
              </a:rPr>
              <a:t>An identical pattern is given in each message to each community; Jesus identifies Himself, gives an account of their works, gives a warning and reproach, and beckons the community to listen to the Spirit.</a:t>
            </a:r>
          </a:p>
          <a:p>
            <a:pPr marL="285750" indent="-285750">
              <a:spcBef>
                <a:spcPts val="600"/>
              </a:spcBef>
              <a:spcAft>
                <a:spcPts val="600"/>
              </a:spcAft>
              <a:buFont typeface="Arial" panose="020B0604020202020204" pitchFamily="34" charset="0"/>
              <a:buChar char="•"/>
            </a:pPr>
            <a:r>
              <a:rPr lang="en-US" sz="2600" dirty="0">
                <a:solidFill>
                  <a:schemeClr val="bg1"/>
                </a:solidFill>
                <a:latin typeface="Bahnschrift Condensed" panose="020B0502040204020203" pitchFamily="34" charset="0"/>
              </a:rPr>
              <a:t>Today we come upon the church/community of Sardis.</a:t>
            </a:r>
          </a:p>
        </p:txBody>
      </p:sp>
    </p:spTree>
    <p:extLst>
      <p:ext uri="{BB962C8B-B14F-4D97-AF65-F5344CB8AC3E}">
        <p14:creationId xmlns:p14="http://schemas.microsoft.com/office/powerpoint/2010/main" val="40628486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3459035A-360A-9E45-99FE-3C7BF9A44AD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1765"/>
          <a:stretch/>
        </p:blipFill>
        <p:spPr>
          <a:xfrm>
            <a:off x="20" y="10"/>
            <a:ext cx="12191980" cy="6857990"/>
          </a:xfrm>
          <a:prstGeom prst="rect">
            <a:avLst/>
          </a:prstGeom>
        </p:spPr>
      </p:pic>
      <p:sp>
        <p:nvSpPr>
          <p:cNvPr id="9" name="Title 1">
            <a:extLst>
              <a:ext uri="{FF2B5EF4-FFF2-40B4-BE49-F238E27FC236}">
                <a16:creationId xmlns:a16="http://schemas.microsoft.com/office/drawing/2014/main" id="{236D53F0-63AA-B24C-A0AF-A00C74B43EF6}"/>
              </a:ext>
            </a:extLst>
          </p:cNvPr>
          <p:cNvSpPr txBox="1">
            <a:spLocks/>
          </p:cNvSpPr>
          <p:nvPr/>
        </p:nvSpPr>
        <p:spPr>
          <a:xfrm>
            <a:off x="2349231" y="18539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solidFill>
                  <a:schemeClr val="bg1"/>
                </a:solidFill>
              </a:rPr>
              <a:t>The Situation</a:t>
            </a:r>
          </a:p>
        </p:txBody>
      </p:sp>
      <p:sp>
        <p:nvSpPr>
          <p:cNvPr id="13" name="Content Placeholder 2">
            <a:extLst>
              <a:ext uri="{FF2B5EF4-FFF2-40B4-BE49-F238E27FC236}">
                <a16:creationId xmlns:a16="http://schemas.microsoft.com/office/drawing/2014/main" id="{D193F6EE-4D37-E545-A452-A96B5AEDB941}"/>
              </a:ext>
            </a:extLst>
          </p:cNvPr>
          <p:cNvSpPr txBox="1">
            <a:spLocks/>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b="1" dirty="0">
              <a:solidFill>
                <a:schemeClr val="bg1"/>
              </a:solidFill>
              <a:latin typeface="BatangChe" panose="02030609000101010101" pitchFamily="49" charset="-127"/>
              <a:ea typeface="BatangChe" panose="02030609000101010101" pitchFamily="49" charset="-127"/>
            </a:endParaRPr>
          </a:p>
        </p:txBody>
      </p:sp>
      <p:sp>
        <p:nvSpPr>
          <p:cNvPr id="3" name="TextBox 2">
            <a:extLst>
              <a:ext uri="{FF2B5EF4-FFF2-40B4-BE49-F238E27FC236}">
                <a16:creationId xmlns:a16="http://schemas.microsoft.com/office/drawing/2014/main" id="{D3778560-30C4-4FCD-B48D-E762198FF263}"/>
              </a:ext>
            </a:extLst>
          </p:cNvPr>
          <p:cNvSpPr txBox="1"/>
          <p:nvPr/>
        </p:nvSpPr>
        <p:spPr>
          <a:xfrm>
            <a:off x="3460192" y="1284909"/>
            <a:ext cx="8612539" cy="5955476"/>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US" sz="2800" dirty="0">
                <a:solidFill>
                  <a:schemeClr val="bg1"/>
                </a:solidFill>
                <a:latin typeface="Bahnschrift Condensed" panose="020B0502040204020203" pitchFamily="34" charset="0"/>
              </a:rPr>
              <a:t>Jesus has nothing good to say about this church AT ALL!</a:t>
            </a:r>
          </a:p>
          <a:p>
            <a:pPr marL="285750" indent="-285750">
              <a:spcBef>
                <a:spcPts val="600"/>
              </a:spcBef>
              <a:spcAft>
                <a:spcPts val="600"/>
              </a:spcAft>
              <a:buFont typeface="Arial" panose="020B0604020202020204" pitchFamily="34" charset="0"/>
              <a:buChar char="•"/>
            </a:pPr>
            <a:r>
              <a:rPr lang="en-US" sz="2800" dirty="0">
                <a:solidFill>
                  <a:schemeClr val="bg1"/>
                </a:solidFill>
                <a:latin typeface="Bahnschrift Condensed" panose="020B0502040204020203" pitchFamily="34" charset="0"/>
              </a:rPr>
              <a:t>Jesus is ‘indifferent’ to their works, neither praises or condemns. But he has been paying attention. How does God respond to the works we do??</a:t>
            </a:r>
          </a:p>
          <a:p>
            <a:pPr marL="285750" indent="-285750">
              <a:spcBef>
                <a:spcPts val="600"/>
              </a:spcBef>
              <a:spcAft>
                <a:spcPts val="600"/>
              </a:spcAft>
              <a:buFont typeface="Arial" panose="020B0604020202020204" pitchFamily="34" charset="0"/>
              <a:buChar char="•"/>
            </a:pPr>
            <a:r>
              <a:rPr lang="en-US" sz="2800" dirty="0">
                <a:solidFill>
                  <a:schemeClr val="bg1"/>
                </a:solidFill>
                <a:latin typeface="Bahnschrift Condensed" panose="020B0502040204020203" pitchFamily="34" charset="0"/>
              </a:rPr>
              <a:t>Sardis was a city of great wealth, upperclass and self sufficiency. Can This can be viewed as problematic?</a:t>
            </a:r>
          </a:p>
          <a:p>
            <a:pPr marL="285750" indent="-285750">
              <a:spcBef>
                <a:spcPts val="600"/>
              </a:spcBef>
              <a:spcAft>
                <a:spcPts val="600"/>
              </a:spcAft>
              <a:buFont typeface="Arial" panose="020B0604020202020204" pitchFamily="34" charset="0"/>
              <a:buChar char="•"/>
            </a:pPr>
            <a:r>
              <a:rPr lang="en-US" sz="2800" dirty="0">
                <a:solidFill>
                  <a:schemeClr val="bg1"/>
                </a:solidFill>
                <a:latin typeface="Bahnschrift Condensed" panose="020B0502040204020203" pitchFamily="34" charset="0"/>
              </a:rPr>
              <a:t>This church/community of people has a name of being “alive,”  but Jesus sees them as “dead.”</a:t>
            </a:r>
          </a:p>
          <a:p>
            <a:pPr marL="285750" indent="-285750">
              <a:spcBef>
                <a:spcPts val="600"/>
              </a:spcBef>
              <a:spcAft>
                <a:spcPts val="600"/>
              </a:spcAft>
              <a:buFont typeface="Arial" panose="020B0604020202020204" pitchFamily="34" charset="0"/>
              <a:buChar char="•"/>
            </a:pPr>
            <a:r>
              <a:rPr lang="en-US" sz="2800" dirty="0">
                <a:solidFill>
                  <a:schemeClr val="bg1"/>
                </a:solidFill>
                <a:latin typeface="Bahnschrift Condensed" panose="020B0502040204020203" pitchFamily="34" charset="0"/>
              </a:rPr>
              <a:t>Jesus warns them to repent by “waking up.” Also instructs them to strengthen those things that remain that are about to die.</a:t>
            </a:r>
          </a:p>
          <a:p>
            <a:pPr marL="285750" indent="-285750">
              <a:spcBef>
                <a:spcPts val="600"/>
              </a:spcBef>
              <a:spcAft>
                <a:spcPts val="600"/>
              </a:spcAft>
              <a:buFont typeface="Arial" panose="020B0604020202020204" pitchFamily="34" charset="0"/>
              <a:buChar char="•"/>
            </a:pPr>
            <a:r>
              <a:rPr lang="en-US" sz="2800" dirty="0">
                <a:solidFill>
                  <a:schemeClr val="bg1"/>
                </a:solidFill>
                <a:latin typeface="Bahnschrift Condensed" panose="020B0502040204020203" pitchFamily="34" charset="0"/>
              </a:rPr>
              <a:t>“Church” as they know it must now change.</a:t>
            </a:r>
          </a:p>
          <a:p>
            <a:pPr marL="285750" indent="-285750">
              <a:buFont typeface="Arial" panose="020B0604020202020204" pitchFamily="34" charset="0"/>
              <a:buChar char="•"/>
            </a:pPr>
            <a:endParaRPr lang="en-US" dirty="0">
              <a:solidFill>
                <a:schemeClr val="bg1"/>
              </a:solidFill>
            </a:endParaRPr>
          </a:p>
        </p:txBody>
      </p:sp>
    </p:spTree>
    <p:extLst>
      <p:ext uri="{BB962C8B-B14F-4D97-AF65-F5344CB8AC3E}">
        <p14:creationId xmlns:p14="http://schemas.microsoft.com/office/powerpoint/2010/main" val="318624832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3459035A-360A-9E45-99FE-3C7BF9A44AD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1765"/>
          <a:stretch/>
        </p:blipFill>
        <p:spPr>
          <a:xfrm>
            <a:off x="0" y="10"/>
            <a:ext cx="12191980" cy="6857990"/>
          </a:xfrm>
          <a:prstGeom prst="rect">
            <a:avLst/>
          </a:prstGeom>
        </p:spPr>
      </p:pic>
      <p:sp>
        <p:nvSpPr>
          <p:cNvPr id="9" name="Title 1">
            <a:extLst>
              <a:ext uri="{FF2B5EF4-FFF2-40B4-BE49-F238E27FC236}">
                <a16:creationId xmlns:a16="http://schemas.microsoft.com/office/drawing/2014/main" id="{236D53F0-63AA-B24C-A0AF-A00C74B43EF6}"/>
              </a:ext>
            </a:extLst>
          </p:cNvPr>
          <p:cNvSpPr txBox="1">
            <a:spLocks/>
          </p:cNvSpPr>
          <p:nvPr/>
        </p:nvSpPr>
        <p:spPr>
          <a:xfrm>
            <a:off x="2349231" y="18539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solidFill>
                  <a:schemeClr val="bg1"/>
                </a:solidFill>
              </a:rPr>
              <a:t>The Situation</a:t>
            </a:r>
          </a:p>
        </p:txBody>
      </p:sp>
      <p:sp>
        <p:nvSpPr>
          <p:cNvPr id="13" name="Content Placeholder 2">
            <a:extLst>
              <a:ext uri="{FF2B5EF4-FFF2-40B4-BE49-F238E27FC236}">
                <a16:creationId xmlns:a16="http://schemas.microsoft.com/office/drawing/2014/main" id="{D193F6EE-4D37-E545-A452-A96B5AEDB941}"/>
              </a:ext>
            </a:extLst>
          </p:cNvPr>
          <p:cNvSpPr txBox="1">
            <a:spLocks/>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b="1" dirty="0">
              <a:solidFill>
                <a:schemeClr val="bg1"/>
              </a:solidFill>
              <a:latin typeface="BatangChe" panose="02030609000101010101" pitchFamily="49" charset="-127"/>
              <a:ea typeface="BatangChe" panose="02030609000101010101" pitchFamily="49" charset="-127"/>
            </a:endParaRPr>
          </a:p>
        </p:txBody>
      </p:sp>
      <p:sp>
        <p:nvSpPr>
          <p:cNvPr id="3" name="TextBox 2">
            <a:extLst>
              <a:ext uri="{FF2B5EF4-FFF2-40B4-BE49-F238E27FC236}">
                <a16:creationId xmlns:a16="http://schemas.microsoft.com/office/drawing/2014/main" id="{D3778560-30C4-4FCD-B48D-E762198FF263}"/>
              </a:ext>
            </a:extLst>
          </p:cNvPr>
          <p:cNvSpPr txBox="1"/>
          <p:nvPr/>
        </p:nvSpPr>
        <p:spPr>
          <a:xfrm>
            <a:off x="3309731" y="1221555"/>
            <a:ext cx="8786192" cy="6940361"/>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US" sz="2800" dirty="0">
                <a:solidFill>
                  <a:schemeClr val="bg1"/>
                </a:solidFill>
                <a:latin typeface="Bahnschrift Condensed" panose="020B0502040204020203" pitchFamily="34" charset="0"/>
                <a:cs typeface="Aparajita" panose="020B0502040204020203" pitchFamily="18" charset="0"/>
              </a:rPr>
              <a:t>This community/church is sleep! What makes a wealthy lively-looking church to still be </a:t>
            </a:r>
            <a:r>
              <a:rPr lang="en-US" sz="2800" i="1" u="sng" dirty="0">
                <a:solidFill>
                  <a:schemeClr val="bg1"/>
                </a:solidFill>
                <a:latin typeface="Bahnschrift Condensed" panose="020B0502040204020203" pitchFamily="34" charset="0"/>
                <a:cs typeface="Aparajita" panose="020B0502040204020203" pitchFamily="18" charset="0"/>
              </a:rPr>
              <a:t>sleep</a:t>
            </a:r>
            <a:r>
              <a:rPr lang="en-US" sz="2800" dirty="0">
                <a:solidFill>
                  <a:schemeClr val="bg1"/>
                </a:solidFill>
                <a:latin typeface="Bahnschrift Condensed" panose="020B0502040204020203" pitchFamily="34" charset="0"/>
                <a:cs typeface="Aparajita" panose="020B0502040204020203" pitchFamily="18" charset="0"/>
              </a:rPr>
              <a:t>? What are the consequences of being sleep on God’s watch?</a:t>
            </a:r>
          </a:p>
          <a:p>
            <a:pPr marL="285750" indent="-285750">
              <a:spcBef>
                <a:spcPts val="600"/>
              </a:spcBef>
              <a:spcAft>
                <a:spcPts val="600"/>
              </a:spcAft>
              <a:buFont typeface="Arial" panose="020B0604020202020204" pitchFamily="34" charset="0"/>
              <a:buChar char="•"/>
            </a:pPr>
            <a:r>
              <a:rPr lang="en-US" sz="2800" dirty="0">
                <a:solidFill>
                  <a:schemeClr val="bg1"/>
                </a:solidFill>
                <a:latin typeface="Bahnschrift Condensed" panose="020B0502040204020203" pitchFamily="34" charset="0"/>
                <a:cs typeface="Aparajita" panose="020B0502040204020203" pitchFamily="18" charset="0"/>
              </a:rPr>
              <a:t>Jesus says their works are undone. </a:t>
            </a:r>
          </a:p>
          <a:p>
            <a:pPr marL="285750" indent="-285750">
              <a:spcBef>
                <a:spcPts val="600"/>
              </a:spcBef>
              <a:spcAft>
                <a:spcPts val="600"/>
              </a:spcAft>
              <a:buFont typeface="Arial" panose="020B0604020202020204" pitchFamily="34" charset="0"/>
              <a:buChar char="•"/>
            </a:pPr>
            <a:r>
              <a:rPr lang="en-US" sz="2800" dirty="0">
                <a:solidFill>
                  <a:schemeClr val="bg1"/>
                </a:solidFill>
                <a:latin typeface="Bahnschrift Condensed" panose="020B0502040204020203" pitchFamily="34" charset="0"/>
                <a:cs typeface="Aparajita" panose="020B0502040204020203" pitchFamily="18" charset="0"/>
              </a:rPr>
              <a:t>They’ve obviously been busy with a bunch of other things…But was it for God? Or for themselves?</a:t>
            </a:r>
          </a:p>
          <a:p>
            <a:pPr marL="285750" indent="-285750">
              <a:spcBef>
                <a:spcPts val="600"/>
              </a:spcBef>
              <a:spcAft>
                <a:spcPts val="600"/>
              </a:spcAft>
              <a:buFont typeface="Arial" panose="020B0604020202020204" pitchFamily="34" charset="0"/>
              <a:buChar char="•"/>
            </a:pPr>
            <a:r>
              <a:rPr lang="en-US" sz="2800" dirty="0">
                <a:solidFill>
                  <a:schemeClr val="bg1"/>
                </a:solidFill>
                <a:latin typeface="Bahnschrift Condensed" panose="020B0502040204020203" pitchFamily="34" charset="0"/>
                <a:cs typeface="Aparajita" panose="020B0502040204020203" pitchFamily="18" charset="0"/>
              </a:rPr>
              <a:t>They are more concerned about THEIR will rather than God’s will. This is dangerous territory for anybody who claims to follow Christ. (Habits of Religion vs. Spiritually Lead)</a:t>
            </a:r>
          </a:p>
          <a:p>
            <a:pPr marL="285750" indent="-285750">
              <a:buFont typeface="Arial" panose="020B0604020202020204" pitchFamily="34" charset="0"/>
              <a:buChar char="•"/>
            </a:pPr>
            <a:r>
              <a:rPr lang="en-US" sz="2800" dirty="0">
                <a:solidFill>
                  <a:schemeClr val="bg1"/>
                </a:solidFill>
                <a:latin typeface="Bahnschrift Condensed" panose="020B0502040204020203" pitchFamily="34" charset="0"/>
                <a:cs typeface="Aparajita" panose="020B0502040204020203" pitchFamily="18" charset="0"/>
              </a:rPr>
              <a:t>John 15 – Jesus is the True Vine. Our ability to Thrive come from abiding in Him.</a:t>
            </a:r>
          </a:p>
          <a:p>
            <a:pPr marL="285750" indent="-285750">
              <a:buFont typeface="Arial" panose="020B0604020202020204" pitchFamily="34" charset="0"/>
              <a:buChar char="•"/>
            </a:pPr>
            <a:endParaRPr lang="en-US" sz="2800" b="1" dirty="0">
              <a:solidFill>
                <a:schemeClr val="bg1"/>
              </a:solidFill>
              <a:latin typeface="Arial Narrow" panose="020B0606020202030204" pitchFamily="34" charset="0"/>
            </a:endParaRPr>
          </a:p>
          <a:p>
            <a:pPr marL="285750" indent="-285750">
              <a:buFont typeface="Arial" panose="020B0604020202020204" pitchFamily="34" charset="0"/>
              <a:buChar char="•"/>
            </a:pPr>
            <a:endParaRPr lang="en-US" sz="2800" b="1" dirty="0">
              <a:solidFill>
                <a:schemeClr val="bg1"/>
              </a:solidFill>
              <a:latin typeface="Arial Narrow" panose="020B0606020202030204" pitchFamily="34" charset="0"/>
            </a:endParaRPr>
          </a:p>
          <a:p>
            <a:pPr marL="285750" indent="-285750">
              <a:buFont typeface="Arial" panose="020B0604020202020204" pitchFamily="34" charset="0"/>
              <a:buChar char="•"/>
            </a:pPr>
            <a:endParaRPr lang="en-US" sz="2800" b="1" dirty="0">
              <a:solidFill>
                <a:schemeClr val="bg1"/>
              </a:solidFill>
              <a:latin typeface="Arial Narrow" panose="020B0606020202030204" pitchFamily="34" charset="0"/>
            </a:endParaRPr>
          </a:p>
          <a:p>
            <a:pPr marL="285750" indent="-285750">
              <a:buFont typeface="Arial" panose="020B0604020202020204" pitchFamily="34" charset="0"/>
              <a:buChar char="•"/>
            </a:pPr>
            <a:endParaRPr lang="en-US" dirty="0">
              <a:solidFill>
                <a:schemeClr val="bg1"/>
              </a:solidFill>
            </a:endParaRPr>
          </a:p>
        </p:txBody>
      </p:sp>
    </p:spTree>
    <p:extLst>
      <p:ext uri="{BB962C8B-B14F-4D97-AF65-F5344CB8AC3E}">
        <p14:creationId xmlns:p14="http://schemas.microsoft.com/office/powerpoint/2010/main" val="40166123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3459035A-360A-9E45-99FE-3C7BF9A44AD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1765"/>
          <a:stretch/>
        </p:blipFill>
        <p:spPr>
          <a:xfrm>
            <a:off x="0" y="10"/>
            <a:ext cx="12191980" cy="6857990"/>
          </a:xfrm>
          <a:prstGeom prst="rect">
            <a:avLst/>
          </a:prstGeom>
        </p:spPr>
      </p:pic>
      <p:sp>
        <p:nvSpPr>
          <p:cNvPr id="9" name="Title 1">
            <a:extLst>
              <a:ext uri="{FF2B5EF4-FFF2-40B4-BE49-F238E27FC236}">
                <a16:creationId xmlns:a16="http://schemas.microsoft.com/office/drawing/2014/main" id="{236D53F0-63AA-B24C-A0AF-A00C74B43EF6}"/>
              </a:ext>
            </a:extLst>
          </p:cNvPr>
          <p:cNvSpPr txBox="1">
            <a:spLocks/>
          </p:cNvSpPr>
          <p:nvPr/>
        </p:nvSpPr>
        <p:spPr>
          <a:xfrm>
            <a:off x="2349231" y="18539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solidFill>
                  <a:schemeClr val="bg1"/>
                </a:solidFill>
              </a:rPr>
              <a:t>The Solution</a:t>
            </a:r>
          </a:p>
        </p:txBody>
      </p:sp>
      <p:sp>
        <p:nvSpPr>
          <p:cNvPr id="13" name="Content Placeholder 2">
            <a:extLst>
              <a:ext uri="{FF2B5EF4-FFF2-40B4-BE49-F238E27FC236}">
                <a16:creationId xmlns:a16="http://schemas.microsoft.com/office/drawing/2014/main" id="{D193F6EE-4D37-E545-A452-A96B5AEDB941}"/>
              </a:ext>
            </a:extLst>
          </p:cNvPr>
          <p:cNvSpPr txBox="1">
            <a:spLocks/>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b="1" dirty="0">
              <a:solidFill>
                <a:schemeClr val="bg1"/>
              </a:solidFill>
              <a:latin typeface="BatangChe" panose="02030609000101010101" pitchFamily="49" charset="-127"/>
              <a:ea typeface="BatangChe" panose="02030609000101010101" pitchFamily="49" charset="-127"/>
            </a:endParaRPr>
          </a:p>
        </p:txBody>
      </p:sp>
      <p:sp>
        <p:nvSpPr>
          <p:cNvPr id="5" name="TextBox 4">
            <a:extLst>
              <a:ext uri="{FF2B5EF4-FFF2-40B4-BE49-F238E27FC236}">
                <a16:creationId xmlns:a16="http://schemas.microsoft.com/office/drawing/2014/main" id="{10AFB387-A181-499D-A926-583EA7A8C07E}"/>
              </a:ext>
            </a:extLst>
          </p:cNvPr>
          <p:cNvSpPr txBox="1"/>
          <p:nvPr/>
        </p:nvSpPr>
        <p:spPr>
          <a:xfrm>
            <a:off x="3309731" y="1221555"/>
            <a:ext cx="8786192" cy="5478423"/>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US" sz="2800" dirty="0">
                <a:solidFill>
                  <a:schemeClr val="bg1"/>
                </a:solidFill>
                <a:latin typeface="Bahnschrift Condensed" panose="020B0502040204020203" pitchFamily="34" charset="0"/>
                <a:cs typeface="Aparajita" panose="020B0502040204020203" pitchFamily="18" charset="0"/>
              </a:rPr>
              <a:t>There is still time!!!</a:t>
            </a:r>
          </a:p>
          <a:p>
            <a:pPr marL="285750" indent="-285750">
              <a:spcBef>
                <a:spcPts val="600"/>
              </a:spcBef>
              <a:spcAft>
                <a:spcPts val="600"/>
              </a:spcAft>
              <a:buFont typeface="Arial" panose="020B0604020202020204" pitchFamily="34" charset="0"/>
              <a:buChar char="•"/>
            </a:pPr>
            <a:r>
              <a:rPr lang="en-US" sz="2800" dirty="0">
                <a:solidFill>
                  <a:schemeClr val="bg1"/>
                </a:solidFill>
                <a:latin typeface="Bahnschrift Condensed" panose="020B0502040204020203" pitchFamily="34" charset="0"/>
                <a:cs typeface="Aparajita" panose="020B0502040204020203" pitchFamily="18" charset="0"/>
              </a:rPr>
              <a:t>……… to Wake up!</a:t>
            </a:r>
          </a:p>
          <a:p>
            <a:pPr marL="285750" indent="-285750">
              <a:spcBef>
                <a:spcPts val="600"/>
              </a:spcBef>
              <a:spcAft>
                <a:spcPts val="600"/>
              </a:spcAft>
              <a:buFont typeface="Arial" panose="020B0604020202020204" pitchFamily="34" charset="0"/>
              <a:buChar char="•"/>
            </a:pPr>
            <a:r>
              <a:rPr lang="en-US" sz="2800" dirty="0">
                <a:solidFill>
                  <a:schemeClr val="bg1"/>
                </a:solidFill>
                <a:latin typeface="Bahnschrift Condensed" panose="020B0502040204020203" pitchFamily="34" charset="0"/>
                <a:cs typeface="Aparajita" panose="020B0502040204020203" pitchFamily="18" charset="0"/>
              </a:rPr>
              <a:t>……… to strengthen what is about to die</a:t>
            </a:r>
          </a:p>
          <a:p>
            <a:pPr marL="285750" indent="-285750">
              <a:spcBef>
                <a:spcPts val="600"/>
              </a:spcBef>
              <a:spcAft>
                <a:spcPts val="600"/>
              </a:spcAft>
              <a:buFont typeface="Arial" panose="020B0604020202020204" pitchFamily="34" charset="0"/>
              <a:buChar char="•"/>
            </a:pPr>
            <a:r>
              <a:rPr lang="en-US" sz="2800" dirty="0">
                <a:solidFill>
                  <a:schemeClr val="bg1"/>
                </a:solidFill>
                <a:latin typeface="Bahnschrift Condensed" panose="020B0502040204020203" pitchFamily="34" charset="0"/>
                <a:cs typeface="Aparajita" panose="020B0502040204020203" pitchFamily="18" charset="0"/>
              </a:rPr>
              <a:t>……… to REPENT. </a:t>
            </a:r>
            <a:r>
              <a:rPr lang="en-US" sz="2800" i="1" dirty="0">
                <a:solidFill>
                  <a:schemeClr val="bg1"/>
                </a:solidFill>
                <a:latin typeface="Bahnschrift Condensed" panose="020B0502040204020203" pitchFamily="34" charset="0"/>
                <a:cs typeface="Aparajita" panose="020B0502040204020203" pitchFamily="18" charset="0"/>
              </a:rPr>
              <a:t>(Give it up, turn away, make the right decision.)</a:t>
            </a:r>
            <a:endParaRPr lang="en-US" dirty="0">
              <a:solidFill>
                <a:schemeClr val="bg1"/>
              </a:solidFill>
            </a:endParaRPr>
          </a:p>
          <a:p>
            <a:pPr marL="285750" indent="-285750">
              <a:spcBef>
                <a:spcPts val="600"/>
              </a:spcBef>
              <a:spcAft>
                <a:spcPts val="600"/>
              </a:spcAft>
              <a:buFont typeface="Arial" panose="020B0604020202020204" pitchFamily="34" charset="0"/>
              <a:buChar char="•"/>
            </a:pPr>
            <a:r>
              <a:rPr lang="en-US" sz="2800" dirty="0">
                <a:solidFill>
                  <a:schemeClr val="bg1"/>
                </a:solidFill>
                <a:latin typeface="Bahnschrift Condensed" panose="020B0502040204020203" pitchFamily="34" charset="0"/>
                <a:cs typeface="Aparajita" panose="020B0502040204020203" pitchFamily="18" charset="0"/>
              </a:rPr>
              <a:t>Jesus was still able to find a remnant of people who were ALIVE in this dead community. Is it you???</a:t>
            </a:r>
          </a:p>
          <a:p>
            <a:pPr marL="285750" indent="-285750">
              <a:spcBef>
                <a:spcPts val="600"/>
              </a:spcBef>
              <a:spcAft>
                <a:spcPts val="600"/>
              </a:spcAft>
              <a:buFont typeface="Arial" panose="020B0604020202020204" pitchFamily="34" charset="0"/>
              <a:buChar char="•"/>
            </a:pPr>
            <a:r>
              <a:rPr lang="en-US" sz="2800" dirty="0">
                <a:solidFill>
                  <a:schemeClr val="bg1"/>
                </a:solidFill>
                <a:latin typeface="Bahnschrift Condensed" panose="020B0502040204020203" pitchFamily="34" charset="0"/>
                <a:cs typeface="Aparajita" panose="020B0502040204020203" pitchFamily="18" charset="0"/>
              </a:rPr>
              <a:t>“They never soiled their clothes.”</a:t>
            </a:r>
          </a:p>
          <a:p>
            <a:pPr marL="285750" indent="-285750">
              <a:spcBef>
                <a:spcPts val="600"/>
              </a:spcBef>
              <a:spcAft>
                <a:spcPts val="600"/>
              </a:spcAft>
              <a:buFont typeface="Arial" panose="020B0604020202020204" pitchFamily="34" charset="0"/>
              <a:buChar char="•"/>
            </a:pPr>
            <a:r>
              <a:rPr lang="en-US" sz="2800" dirty="0">
                <a:solidFill>
                  <a:schemeClr val="bg1"/>
                </a:solidFill>
                <a:latin typeface="Bahnschrift Condensed" panose="020B0502040204020203" pitchFamily="34" charset="0"/>
                <a:cs typeface="Aparajita" panose="020B0502040204020203" pitchFamily="18" charset="0"/>
              </a:rPr>
              <a:t>“Living Contagiously” – The power to restore life in the places around you.</a:t>
            </a:r>
          </a:p>
          <a:p>
            <a:pPr marL="285750" indent="-285750">
              <a:spcBef>
                <a:spcPts val="600"/>
              </a:spcBef>
              <a:spcAft>
                <a:spcPts val="600"/>
              </a:spcAft>
              <a:buFont typeface="Arial" panose="020B0604020202020204" pitchFamily="34" charset="0"/>
              <a:buChar char="•"/>
            </a:pPr>
            <a:r>
              <a:rPr lang="en-US" sz="2800" dirty="0">
                <a:solidFill>
                  <a:schemeClr val="bg1"/>
                </a:solidFill>
                <a:latin typeface="Bahnschrift Condensed" panose="020B0502040204020203" pitchFamily="34" charset="0"/>
                <a:cs typeface="Aparajita" panose="020B0502040204020203" pitchFamily="18" charset="0"/>
              </a:rPr>
              <a:t>It’s a Matter of Life and Death – Heaven or Hell.</a:t>
            </a:r>
          </a:p>
        </p:txBody>
      </p:sp>
    </p:spTree>
    <p:extLst>
      <p:ext uri="{BB962C8B-B14F-4D97-AF65-F5344CB8AC3E}">
        <p14:creationId xmlns:p14="http://schemas.microsoft.com/office/powerpoint/2010/main" val="39081114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 calcmode="lin" valueType="num">
                                      <p:cBhvr>
                                        <p:cTn id="49"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5">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5">
                                            <p:txEl>
                                              <p:pRg st="7" end="7"/>
                                            </p:txEl>
                                          </p:spTgt>
                                        </p:tgtEl>
                                        <p:attrNameLst>
                                          <p:attrName>style.visibility</p:attrName>
                                        </p:attrNameLst>
                                      </p:cBhvr>
                                      <p:to>
                                        <p:strVal val="visible"/>
                                      </p:to>
                                    </p:set>
                                    <p:anim calcmode="lin" valueType="num">
                                      <p:cBhvr>
                                        <p:cTn id="56"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97792F95-44B0-4C40-974D-22B702CA72DE}"/>
              </a:ext>
            </a:extLst>
          </p:cNvPr>
          <p:cNvPicPr>
            <a:picLocks noGrp="1" noChangeAspect="1"/>
          </p:cNvPicPr>
          <p:nvPr>
            <p:ph idx="1"/>
          </p:nvPr>
        </p:nvPicPr>
        <p:blipFill rotWithShape="1">
          <a:blip r:embed="rId2"/>
          <a:srcRect/>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E10E681A-E4C8-4E77-8422-09039AE753D8}"/>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rPr>
              <a:t>Let’s Choose LIFE!!!!!!</a:t>
            </a: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8526061"/>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273</Words>
  <Application>Microsoft Office PowerPoint</Application>
  <PresentationFormat>Widescreen</PresentationFormat>
  <Paragraphs>12</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The Lord’s Response to The Church in Sardis</vt:lpstr>
      <vt:lpstr>REVELATION 3:1-6</vt:lpstr>
      <vt:lpstr>REVELATION 3:1-6</vt:lpstr>
      <vt:lpstr>PowerPoint Presentation</vt:lpstr>
      <vt:lpstr>PowerPoint Presentation</vt:lpstr>
      <vt:lpstr>PowerPoint Presentation</vt:lpstr>
      <vt:lpstr>PowerPoint Presentation</vt:lpstr>
      <vt:lpstr>Let’s Choose LIFE!!!!!!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Lord’s Response to The Church in Sardis</dc:title>
  <dc:creator>Byron Johnson</dc:creator>
  <cp:lastModifiedBy>Byron Johnson</cp:lastModifiedBy>
  <cp:revision>5</cp:revision>
  <dcterms:created xsi:type="dcterms:W3CDTF">2020-03-25T23:34:48Z</dcterms:created>
  <dcterms:modified xsi:type="dcterms:W3CDTF">2020-03-26T02:33:49Z</dcterms:modified>
</cp:coreProperties>
</file>